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9" r:id="rId1"/>
  </p:sldMasterIdLst>
  <p:notesMasterIdLst>
    <p:notesMasterId r:id="rId35"/>
  </p:notesMasterIdLst>
  <p:sldIdLst>
    <p:sldId id="425" r:id="rId2"/>
    <p:sldId id="427" r:id="rId3"/>
    <p:sldId id="426" r:id="rId4"/>
    <p:sldId id="369" r:id="rId5"/>
    <p:sldId id="428" r:id="rId6"/>
    <p:sldId id="431" r:id="rId7"/>
    <p:sldId id="430" r:id="rId8"/>
    <p:sldId id="432" r:id="rId9"/>
    <p:sldId id="433" r:id="rId10"/>
    <p:sldId id="434" r:id="rId11"/>
    <p:sldId id="435" r:id="rId12"/>
    <p:sldId id="436" r:id="rId13"/>
    <p:sldId id="437" r:id="rId14"/>
    <p:sldId id="459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5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537"/>
    <a:srgbClr val="FFCCCC"/>
    <a:srgbClr val="EE1697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80261" autoAdjust="0"/>
  </p:normalViewPr>
  <p:slideViewPr>
    <p:cSldViewPr snapToGrid="0">
      <p:cViewPr varScale="1">
        <p:scale>
          <a:sx n="70" d="100"/>
          <a:sy n="70" d="100"/>
        </p:scale>
        <p:origin x="57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A58E-248A-480B-9E71-4CA3A6F702CE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99376-63E1-42EB-B280-C072772DC2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EB91F-0965-4BF5-820B-020A594F9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477" y="1195058"/>
            <a:ext cx="8791575" cy="31478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Session 2020-21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CSTE-3101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Communication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0" b="14726"/>
          <a:stretch/>
        </p:blipFill>
        <p:spPr>
          <a:xfrm rot="10800000">
            <a:off x="217282" y="-3"/>
            <a:ext cx="11739881" cy="6193741"/>
          </a:xfrm>
        </p:spPr>
      </p:pic>
    </p:spTree>
    <p:extLst>
      <p:ext uri="{BB962C8B-B14F-4D97-AF65-F5344CB8AC3E}">
        <p14:creationId xmlns:p14="http://schemas.microsoft.com/office/powerpoint/2010/main" val="321970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2"/>
          <a:stretch/>
        </p:blipFill>
        <p:spPr>
          <a:xfrm rot="16200000">
            <a:off x="2892179" y="-1503278"/>
            <a:ext cx="6840015" cy="9882541"/>
          </a:xfrm>
        </p:spPr>
      </p:pic>
    </p:spTree>
    <p:extLst>
      <p:ext uri="{BB962C8B-B14F-4D97-AF65-F5344CB8AC3E}">
        <p14:creationId xmlns:p14="http://schemas.microsoft.com/office/powerpoint/2010/main" val="3797772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4" t="4824" r="8248"/>
          <a:stretch/>
        </p:blipFill>
        <p:spPr>
          <a:xfrm rot="16200000">
            <a:off x="3280196" y="-1701380"/>
            <a:ext cx="6655312" cy="10463448"/>
          </a:xfrm>
        </p:spPr>
      </p:pic>
    </p:spTree>
    <p:extLst>
      <p:ext uri="{BB962C8B-B14F-4D97-AF65-F5344CB8AC3E}">
        <p14:creationId xmlns:p14="http://schemas.microsoft.com/office/powerpoint/2010/main" val="366125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9" b="15950"/>
          <a:stretch/>
        </p:blipFill>
        <p:spPr>
          <a:xfrm rot="5400000">
            <a:off x="2042106" y="-93851"/>
            <a:ext cx="6823889" cy="7079813"/>
          </a:xfrm>
        </p:spPr>
      </p:pic>
    </p:spTree>
    <p:extLst>
      <p:ext uri="{BB962C8B-B14F-4D97-AF65-F5344CB8AC3E}">
        <p14:creationId xmlns:p14="http://schemas.microsoft.com/office/powerpoint/2010/main" val="183304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 t="14083" r="46806" b="10480"/>
          <a:stretch/>
        </p:blipFill>
        <p:spPr>
          <a:xfrm rot="5400000">
            <a:off x="3797931" y="-2082009"/>
            <a:ext cx="3467476" cy="841972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4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5" r="9023"/>
          <a:stretch/>
        </p:blipFill>
        <p:spPr>
          <a:xfrm rot="5400000">
            <a:off x="3484584" y="-2140829"/>
            <a:ext cx="6026396" cy="10308054"/>
          </a:xfrm>
        </p:spPr>
      </p:pic>
      <p:sp>
        <p:nvSpPr>
          <p:cNvPr id="3" name="TextBox 2"/>
          <p:cNvSpPr txBox="1"/>
          <p:nvPr/>
        </p:nvSpPr>
        <p:spPr>
          <a:xfrm>
            <a:off x="313761" y="89972"/>
            <a:ext cx="255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(t)=Am </a:t>
            </a:r>
            <a:r>
              <a:rPr lang="en-US" dirty="0" err="1" smtClean="0"/>
              <a:t>cos</a:t>
            </a:r>
            <a:r>
              <a:rPr lang="en-US" dirty="0" smtClean="0"/>
              <a:t> 2pifmt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2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5" b="9349"/>
          <a:stretch/>
        </p:blipFill>
        <p:spPr>
          <a:xfrm rot="5400000">
            <a:off x="2237230" y="-652878"/>
            <a:ext cx="6851421" cy="81571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21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3521" r="4246" b="2559"/>
          <a:stretch/>
        </p:blipFill>
        <p:spPr>
          <a:xfrm rot="5400000">
            <a:off x="2469305" y="-1159925"/>
            <a:ext cx="6909004" cy="922885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2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4" t="11443" r="7765" b="6709"/>
          <a:stretch/>
        </p:blipFill>
        <p:spPr>
          <a:xfrm rot="5400000">
            <a:off x="2889906" y="-1586210"/>
            <a:ext cx="6913141" cy="100855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9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4842" b="3692"/>
          <a:stretch/>
        </p:blipFill>
        <p:spPr>
          <a:xfrm rot="5400000">
            <a:off x="2930396" y="-1161108"/>
            <a:ext cx="6858001" cy="91802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653876" y="579422"/>
            <a:ext cx="1538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Synchronous detector/ coherent detector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984" y="-105608"/>
            <a:ext cx="9997440" cy="1143000"/>
          </a:xfrm>
        </p:spPr>
        <p:txBody>
          <a:bodyPr/>
          <a:lstStyle/>
          <a:p>
            <a:r>
              <a:rPr lang="en-US" dirty="0" smtClean="0"/>
              <a:t>Week: 4-8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476" t="18754" r="25455" b="38615"/>
          <a:stretch/>
        </p:blipFill>
        <p:spPr>
          <a:xfrm>
            <a:off x="31899" y="1037392"/>
            <a:ext cx="12062565" cy="56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9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" t="14083" b="10480"/>
          <a:stretch/>
        </p:blipFill>
        <p:spPr>
          <a:xfrm rot="5400000">
            <a:off x="2314397" y="-757202"/>
            <a:ext cx="6905321" cy="841972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8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5" t="8406" r="15420" b="1447"/>
          <a:stretch/>
        </p:blipFill>
        <p:spPr>
          <a:xfrm rot="16200000">
            <a:off x="3695769" y="-2764874"/>
            <a:ext cx="5450940" cy="10980689"/>
          </a:xfrm>
        </p:spPr>
      </p:pic>
    </p:spTree>
    <p:extLst>
      <p:ext uri="{BB962C8B-B14F-4D97-AF65-F5344CB8AC3E}">
        <p14:creationId xmlns:p14="http://schemas.microsoft.com/office/powerpoint/2010/main" val="1076358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3" t="3043" r="13712" b="12646"/>
          <a:stretch/>
        </p:blipFill>
        <p:spPr>
          <a:xfrm rot="10800000">
            <a:off x="1294642" y="-1"/>
            <a:ext cx="8329191" cy="6874397"/>
          </a:xfrm>
        </p:spPr>
      </p:pic>
    </p:spTree>
    <p:extLst>
      <p:ext uri="{BB962C8B-B14F-4D97-AF65-F5344CB8AC3E}">
        <p14:creationId xmlns:p14="http://schemas.microsoft.com/office/powerpoint/2010/main" val="3430275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19645" r="8762" b="18120"/>
          <a:stretch/>
        </p:blipFill>
        <p:spPr>
          <a:xfrm rot="10800000">
            <a:off x="1290662" y="0"/>
            <a:ext cx="10869589" cy="5776111"/>
          </a:xfrm>
        </p:spPr>
      </p:pic>
    </p:spTree>
    <p:extLst>
      <p:ext uri="{BB962C8B-B14F-4D97-AF65-F5344CB8AC3E}">
        <p14:creationId xmlns:p14="http://schemas.microsoft.com/office/powerpoint/2010/main" val="3444285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21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and Digital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32937" r="10858" b="36039"/>
          <a:stretch/>
        </p:blipFill>
        <p:spPr>
          <a:xfrm rot="10800000">
            <a:off x="-14535" y="1756369"/>
            <a:ext cx="12206535" cy="34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53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Periodic </a:t>
            </a:r>
            <a:r>
              <a:rPr lang="en-US" dirty="0"/>
              <a:t>A</a:t>
            </a:r>
            <a:r>
              <a:rPr lang="en-US" dirty="0" smtClean="0"/>
              <a:t>nalog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052"/>
            <a:ext cx="5033727" cy="4800600"/>
          </a:xfrm>
        </p:spPr>
        <p:txBody>
          <a:bodyPr/>
          <a:lstStyle/>
          <a:p>
            <a:pPr marL="82296" indent="0">
              <a:buNone/>
            </a:pPr>
            <a:r>
              <a:rPr lang="en-US" dirty="0" smtClean="0"/>
              <a:t>Example: </a:t>
            </a:r>
          </a:p>
          <a:p>
            <a:pPr marL="82296" indent="0">
              <a:buNone/>
            </a:pPr>
            <a:r>
              <a:rPr lang="en-US" dirty="0" smtClean="0"/>
              <a:t>Sine Wave </a:t>
            </a:r>
          </a:p>
          <a:p>
            <a:pPr marL="82296" indent="0">
              <a:buNone/>
            </a:pPr>
            <a:r>
              <a:rPr lang="en-US" dirty="0" smtClean="0"/>
              <a:t>Period: T=1/f ; unit= second</a:t>
            </a:r>
            <a:endParaRPr lang="en-US" dirty="0"/>
          </a:p>
          <a:p>
            <a:pPr marL="82296" indent="0">
              <a:buNone/>
            </a:pPr>
            <a:r>
              <a:rPr lang="en-US" dirty="0" smtClean="0"/>
              <a:t>Frequency: f=1/T; unit=hertz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t="11816" r="13036" b="25214"/>
          <a:stretch/>
        </p:blipFill>
        <p:spPr>
          <a:xfrm rot="10800000">
            <a:off x="4885426" y="2057400"/>
            <a:ext cx="730657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76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829" y="0"/>
            <a:ext cx="99974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Periodic </a:t>
            </a:r>
            <a:r>
              <a:rPr lang="en-US" dirty="0"/>
              <a:t>A</a:t>
            </a:r>
            <a:r>
              <a:rPr lang="en-US" dirty="0" smtClean="0"/>
              <a:t>nalog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77" y="1275785"/>
            <a:ext cx="9997440" cy="4800600"/>
          </a:xfrm>
        </p:spPr>
        <p:txBody>
          <a:bodyPr/>
          <a:lstStyle/>
          <a:p>
            <a:pPr marL="82296" indent="0">
              <a:buNone/>
            </a:pPr>
            <a:r>
              <a:rPr lang="en-US" dirty="0" smtClean="0"/>
              <a:t>Phase/ Phase shift: It describes the position of the waveform relative to time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885426" y="2057400"/>
            <a:ext cx="7306574" cy="4800600"/>
            <a:chOff x="4885426" y="2057400"/>
            <a:chExt cx="7306574" cy="48006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3" t="11816" r="13036" b="25214"/>
            <a:stretch/>
          </p:blipFill>
          <p:spPr>
            <a:xfrm rot="10800000">
              <a:off x="4885426" y="2057400"/>
              <a:ext cx="7306574" cy="480060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7215612" y="2308634"/>
              <a:ext cx="81481" cy="41585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13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Periodic </a:t>
            </a:r>
            <a:r>
              <a:rPr lang="en-US" dirty="0"/>
              <a:t>A</a:t>
            </a:r>
            <a:r>
              <a:rPr lang="en-US" dirty="0" smtClean="0"/>
              <a:t>nalog Signal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34722" y="1417638"/>
                <a:ext cx="9997440" cy="4800600"/>
              </a:xfrm>
            </p:spPr>
            <p:txBody>
              <a:bodyPr/>
              <a:lstStyle/>
              <a:p>
                <a:pPr marL="82296" indent="0">
                  <a:buNone/>
                </a:pPr>
                <a:r>
                  <a:rPr lang="en-US" dirty="0" smtClean="0"/>
                  <a:t>Wavelength: </a:t>
                </a:r>
              </a:p>
              <a:p>
                <a:pPr marL="82296" indent="0">
                  <a:buNone/>
                </a:pPr>
                <a:r>
                  <a:rPr lang="en-US" dirty="0" smtClean="0"/>
                  <a:t>It is another characteristic of a signal traveling through a transmission medium. Wavelength binds the period or the frequency of a simple sine wave to the propagation speed of the medium.</a:t>
                </a:r>
              </a:p>
              <a:p>
                <a:pPr marL="8229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82296" indent="0">
                  <a:buNone/>
                </a:pPr>
                <a:r>
                  <a:rPr lang="en-US" dirty="0" smtClean="0"/>
                  <a:t>Unit: µm, nm, m, km etc.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4722" y="1417638"/>
                <a:ext cx="9997440" cy="4800600"/>
              </a:xfrm>
              <a:blipFill rotWithShape="0">
                <a:blip r:embed="rId2"/>
                <a:stretch>
                  <a:fillRect l="-732" t="-1652" r="-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69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and 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9913" y="1447800"/>
            <a:ext cx="10571671" cy="4800600"/>
          </a:xfrm>
        </p:spPr>
        <p:txBody>
          <a:bodyPr/>
          <a:lstStyle/>
          <a:p>
            <a:pPr marL="82296" indent="0" algn="just">
              <a:buNone/>
            </a:pPr>
            <a:r>
              <a:rPr lang="en-US" dirty="0" smtClean="0"/>
              <a:t>A sine wave is defined by its amplitude, frequency and phase. </a:t>
            </a:r>
          </a:p>
          <a:p>
            <a:pPr algn="just"/>
            <a:r>
              <a:rPr lang="en-US" dirty="0" smtClean="0"/>
              <a:t>To show a sine wave by using what is called a time-domain plot (amplitude (y-axis) </a:t>
            </a:r>
            <a:r>
              <a:rPr lang="en-US" dirty="0" err="1" smtClean="0"/>
              <a:t>vs</a:t>
            </a:r>
            <a:r>
              <a:rPr lang="en-US" dirty="0" smtClean="0"/>
              <a:t> time (x-axis) plot).</a:t>
            </a:r>
          </a:p>
          <a:p>
            <a:pPr algn="just"/>
            <a:r>
              <a:rPr lang="en-US" dirty="0" smtClean="0"/>
              <a:t>To show the relationship between amplitude and frequency by using what is called a frequency-domain plot. A frequency-domain plot is concerned with only the peak value and the frequency. Changes of amplitude during one period are not shown.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812" y="530471"/>
            <a:ext cx="9997440" cy="1586787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Book Reference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67455" y="2299581"/>
            <a:ext cx="1052700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Modern digital and analog communication: B. P </a:t>
            </a:r>
            <a:r>
              <a:rPr lang="en-US" sz="3000" dirty="0" err="1" smtClean="0"/>
              <a:t>Lathi</a:t>
            </a:r>
            <a:endParaRPr lang="en-US" sz="3000" dirty="0" smtClean="0"/>
          </a:p>
          <a:p>
            <a:r>
              <a:rPr lang="en-US" sz="3000" dirty="0" smtClean="0"/>
              <a:t>Communication systems by Simon S. </a:t>
            </a:r>
            <a:r>
              <a:rPr lang="en-US" sz="3000" dirty="0" err="1" smtClean="0"/>
              <a:t>Haykin</a:t>
            </a:r>
            <a:endParaRPr lang="en-US" sz="3000" dirty="0" smtClean="0"/>
          </a:p>
          <a:p>
            <a:r>
              <a:rPr lang="en-US" sz="3000" dirty="0" smtClean="0"/>
              <a:t>Communication systems: </a:t>
            </a:r>
            <a:r>
              <a:rPr lang="en-US" sz="3000" dirty="0"/>
              <a:t>Analog and </a:t>
            </a:r>
            <a:r>
              <a:rPr lang="en-US" sz="3000" dirty="0" smtClean="0"/>
              <a:t>Digital by Sanjay Sharma</a:t>
            </a:r>
          </a:p>
          <a:p>
            <a:r>
              <a:rPr lang="en-US" sz="3000" dirty="0"/>
              <a:t>Data Communications and Networking by </a:t>
            </a:r>
            <a:r>
              <a:rPr lang="en-US" sz="3000" dirty="0" err="1"/>
              <a:t>Behrouz</a:t>
            </a:r>
            <a:r>
              <a:rPr lang="en-US" sz="3000" dirty="0"/>
              <a:t> A. </a:t>
            </a:r>
            <a:r>
              <a:rPr lang="en-US" sz="3000" dirty="0" err="1"/>
              <a:t>Forouzan</a:t>
            </a:r>
            <a:r>
              <a:rPr lang="en-US" sz="3000" dirty="0"/>
              <a:t>, McGraw-Hill.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41001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722" y="0"/>
            <a:ext cx="99974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Time and Frequency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12872" r="1848" b="17954"/>
          <a:stretch/>
        </p:blipFill>
        <p:spPr>
          <a:xfrm rot="10800000">
            <a:off x="457500" y="986346"/>
            <a:ext cx="11332164" cy="58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78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241" y="0"/>
            <a:ext cx="999744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and Frequency Domain (composite signal)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6" r="2739" b="30759"/>
          <a:stretch/>
        </p:blipFill>
        <p:spPr>
          <a:xfrm rot="10800000">
            <a:off x="-33066" y="1142998"/>
            <a:ext cx="12225066" cy="453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76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3699" y="1447800"/>
            <a:ext cx="10607885" cy="4800600"/>
          </a:xfrm>
        </p:spPr>
        <p:txBody>
          <a:bodyPr>
            <a:normAutofit/>
          </a:bodyPr>
          <a:lstStyle/>
          <a:p>
            <a:pPr marL="82296" indent="0" algn="just">
              <a:buNone/>
            </a:pPr>
            <a:r>
              <a:rPr lang="en-US" dirty="0" smtClean="0"/>
              <a:t>A single frequency sine wave is not useful in data communication. We need to send a composite signal, a signal made of many simple sine waves.  The range of frequencies contained in a composite signal is its bandwidth. The bandwidth of a composite signal is the difference between the highest and the lowest frequencies contained in that signal. If a composite signal contains frequencies between 1000-5000, its bandwidth is (5000-1000)=4000.</a:t>
            </a:r>
          </a:p>
          <a:p>
            <a:pPr marL="82296" indent="0" algn="just">
              <a:buNone/>
            </a:pPr>
            <a:r>
              <a:rPr lang="en-US" dirty="0" smtClean="0"/>
              <a:t>Unit=hertz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2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722" y="-78447"/>
            <a:ext cx="99974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Bandwidth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" t="39537" r="8878" b="32212"/>
          <a:stretch/>
        </p:blipFill>
        <p:spPr>
          <a:xfrm rot="10800000">
            <a:off x="761282" y="978142"/>
            <a:ext cx="10683089" cy="2711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36958" r="7591" b="34791"/>
          <a:stretch/>
        </p:blipFill>
        <p:spPr>
          <a:xfrm rot="10800000">
            <a:off x="0" y="3780634"/>
            <a:ext cx="12205654" cy="30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0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38632" y="1109220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50" dirty="0" smtClean="0">
                <a:latin typeface="+mj-lt"/>
                <a:ea typeface="+mj-ea"/>
                <a:cs typeface="+mj-cs"/>
              </a:rPr>
              <a:t>Overview of Communication System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244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r="7243"/>
          <a:stretch/>
        </p:blipFill>
        <p:spPr>
          <a:xfrm rot="16200000">
            <a:off x="3275571" y="-2756488"/>
            <a:ext cx="5744944" cy="118071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02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r="5664"/>
          <a:stretch/>
        </p:blipFill>
        <p:spPr>
          <a:xfrm>
            <a:off x="952666" y="0"/>
            <a:ext cx="10836998" cy="686225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1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4147" r="20722" b="3180"/>
          <a:stretch/>
        </p:blipFill>
        <p:spPr>
          <a:xfrm rot="16200000">
            <a:off x="3064582" y="-2937675"/>
            <a:ext cx="6155582" cy="119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5" b="5296"/>
          <a:stretch/>
        </p:blipFill>
        <p:spPr>
          <a:xfrm rot="10800000">
            <a:off x="254472" y="181068"/>
            <a:ext cx="11839992" cy="5827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3"/>
          <a:stretch/>
        </p:blipFill>
        <p:spPr>
          <a:xfrm rot="10800000">
            <a:off x="0" y="-2"/>
            <a:ext cx="12135730" cy="6362044"/>
          </a:xfrm>
        </p:spPr>
      </p:pic>
      <p:sp>
        <p:nvSpPr>
          <p:cNvPr id="3" name="TextBox 2"/>
          <p:cNvSpPr txBox="1"/>
          <p:nvPr/>
        </p:nvSpPr>
        <p:spPr>
          <a:xfrm>
            <a:off x="9524245" y="3227042"/>
            <a:ext cx="292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Hertzian</a:t>
            </a:r>
            <a:r>
              <a:rPr lang="en-US" dirty="0" smtClean="0"/>
              <a:t> antenna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26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7426</TotalTime>
  <Words>353</Words>
  <Application>Microsoft Office PowerPoint</Application>
  <PresentationFormat>Widescreen</PresentationFormat>
  <Paragraphs>66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Cambria Math</vt:lpstr>
      <vt:lpstr>Gill Sans MT</vt:lpstr>
      <vt:lpstr>Verdana</vt:lpstr>
      <vt:lpstr>Wingdings 2</vt:lpstr>
      <vt:lpstr>Solstice</vt:lpstr>
      <vt:lpstr> Session 2020-21  CSTE-3101  Communication Engineering</vt:lpstr>
      <vt:lpstr>Week: 4-8</vt:lpstr>
      <vt:lpstr>Book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Analog and Digital Signal</vt:lpstr>
      <vt:lpstr>Periodic Analog Signal</vt:lpstr>
      <vt:lpstr>Periodic Analog Signal</vt:lpstr>
      <vt:lpstr>Periodic Analog Signal</vt:lpstr>
      <vt:lpstr>Time and Frequency Domain</vt:lpstr>
      <vt:lpstr>Time and Frequency Domain</vt:lpstr>
      <vt:lpstr>Time and Frequency Domain (composite signal)</vt:lpstr>
      <vt:lpstr>Bandwidth</vt:lpstr>
      <vt:lpstr>Bandwidth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</dc:creator>
  <cp:lastModifiedBy>Dr. Nahid akter</cp:lastModifiedBy>
  <cp:revision>645</cp:revision>
  <dcterms:created xsi:type="dcterms:W3CDTF">2015-03-05T10:33:53Z</dcterms:created>
  <dcterms:modified xsi:type="dcterms:W3CDTF">2024-05-09T15:00:52Z</dcterms:modified>
</cp:coreProperties>
</file>